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57" r:id="rId4"/>
    <p:sldId id="291" r:id="rId5"/>
    <p:sldId id="292" r:id="rId6"/>
    <p:sldId id="293" r:id="rId7"/>
    <p:sldId id="294" r:id="rId8"/>
    <p:sldId id="295" r:id="rId9"/>
    <p:sldId id="298" r:id="rId10"/>
    <p:sldId id="296" r:id="rId11"/>
    <p:sldId id="297" r:id="rId12"/>
    <p:sldId id="299" r:id="rId13"/>
    <p:sldId id="266" r:id="rId14"/>
    <p:sldId id="267" r:id="rId15"/>
    <p:sldId id="268" r:id="rId16"/>
    <p:sldId id="282" r:id="rId17"/>
    <p:sldId id="286" r:id="rId18"/>
    <p:sldId id="287" r:id="rId19"/>
    <p:sldId id="288" r:id="rId20"/>
    <p:sldId id="289" r:id="rId21"/>
    <p:sldId id="290" r:id="rId22"/>
    <p:sldId id="269" r:id="rId23"/>
    <p:sldId id="270" r:id="rId24"/>
    <p:sldId id="271" r:id="rId25"/>
    <p:sldId id="276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5"/>
    <p:restoredTop sz="83475"/>
  </p:normalViewPr>
  <p:slideViewPr>
    <p:cSldViewPr snapToGrid="0" snapToObjects="1">
      <p:cViewPr varScale="1">
        <p:scale>
          <a:sx n="65" d="100"/>
          <a:sy n="65" d="100"/>
        </p:scale>
        <p:origin x="1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2643-104D-4646-BFCE-CBB882443210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D87CE-7F93-A443-848A-322A57DD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cout</a:t>
            </a:r>
            <a:r>
              <a:rPr lang="en-US" dirty="0"/>
              <a:t> is a predefined object of the </a:t>
            </a:r>
            <a:r>
              <a:rPr lang="en-US" dirty="0" err="1"/>
              <a:t>ostream</a:t>
            </a:r>
            <a:r>
              <a:rPr lang="en-US" dirty="0"/>
              <a:t> class; corresponds to </a:t>
            </a:r>
            <a:r>
              <a:rPr lang="en-US" dirty="0" err="1"/>
              <a:t>stdout</a:t>
            </a:r>
            <a:endParaRPr lang="en-US" dirty="0"/>
          </a:p>
          <a:p>
            <a:r>
              <a:rPr lang="en-US" dirty="0" err="1"/>
              <a:t>cin</a:t>
            </a:r>
            <a:r>
              <a:rPr lang="en-US" dirty="0"/>
              <a:t> is a predefined object of the </a:t>
            </a:r>
            <a:r>
              <a:rPr lang="en-US" dirty="0" err="1"/>
              <a:t>istream</a:t>
            </a:r>
            <a:r>
              <a:rPr lang="en-US" dirty="0"/>
              <a:t> class; corresponds to stdin</a:t>
            </a:r>
          </a:p>
          <a:p>
            <a:r>
              <a:rPr lang="en-US" dirty="0" err="1"/>
              <a:t>cerr</a:t>
            </a:r>
            <a:r>
              <a:rPr lang="en-US" dirty="0"/>
              <a:t> is a predefined object of the </a:t>
            </a:r>
            <a:r>
              <a:rPr lang="en-US" dirty="0" err="1"/>
              <a:t>ostream</a:t>
            </a:r>
            <a:r>
              <a:rPr lang="en-US" dirty="0"/>
              <a:t> class that represents the standard error stream; corresponds to stderr</a:t>
            </a:r>
          </a:p>
          <a:p>
            <a:r>
              <a:rPr lang="en-US" dirty="0" err="1"/>
              <a:t>cout</a:t>
            </a:r>
            <a:r>
              <a:rPr lang="en-US" dirty="0"/>
              <a:t> is a predefined object of the </a:t>
            </a:r>
            <a:r>
              <a:rPr lang="en-US" dirty="0" err="1"/>
              <a:t>ostream</a:t>
            </a:r>
            <a:r>
              <a:rPr lang="en-US" dirty="0"/>
              <a:t> class the represents the standard logging stream; corresponds to stderr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0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I am 24 years old and my name is Dave</a:t>
            </a:r>
          </a:p>
          <a:p>
            <a:endParaRPr lang="en-US" dirty="0"/>
          </a:p>
          <a:p>
            <a:r>
              <a:rPr lang="en-US" dirty="0"/>
              <a:t>This is a </a:t>
            </a:r>
            <a:r>
              <a:rPr lang="en-US" dirty="0" err="1"/>
              <a:t>sentence.This</a:t>
            </a:r>
            <a:r>
              <a:rPr lang="en-US" dirty="0"/>
              <a:t> is another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6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three of those:</a:t>
            </a:r>
          </a:p>
          <a:p>
            <a:endParaRPr lang="en-US" dirty="0"/>
          </a:p>
          <a:p>
            <a:r>
              <a:rPr lang="en-US" dirty="0"/>
              <a:t>This is a sentence.</a:t>
            </a:r>
          </a:p>
          <a:p>
            <a:r>
              <a:rPr lang="en-US" dirty="0"/>
              <a:t>This is another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7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three of those:</a:t>
            </a:r>
          </a:p>
          <a:p>
            <a:endParaRPr lang="en-US" dirty="0"/>
          </a:p>
          <a:p>
            <a:r>
              <a:rPr lang="en-US" dirty="0"/>
              <a:t>This is a sentence.</a:t>
            </a:r>
          </a:p>
          <a:p>
            <a:r>
              <a:rPr lang="en-US" dirty="0"/>
              <a:t>This is another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2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09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60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6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05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9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showpoint</a:t>
            </a:r>
            <a:r>
              <a:rPr lang="en-US" dirty="0"/>
              <a:t>, fixed and </a:t>
            </a:r>
            <a:r>
              <a:rPr lang="en-US" dirty="0" err="1"/>
              <a:t>setprecision</a:t>
            </a:r>
            <a:r>
              <a:rPr lang="en-US" dirty="0"/>
              <a:t> can be used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cin</a:t>
            </a:r>
            <a:r>
              <a:rPr lang="en-US" dirty="0"/>
              <a:t> &gt;&gt; a &gt;&gt; b;  is equivalent to:</a:t>
            </a:r>
          </a:p>
          <a:p>
            <a:endParaRPr lang="en-US" dirty="0"/>
          </a:p>
          <a:p>
            <a:r>
              <a:rPr lang="en-US" dirty="0" err="1"/>
              <a:t>cin</a:t>
            </a:r>
            <a:r>
              <a:rPr lang="en-US" dirty="0"/>
              <a:t> &gt;&gt; a;</a:t>
            </a:r>
          </a:p>
          <a:p>
            <a:r>
              <a:rPr lang="en-US" dirty="0" err="1"/>
              <a:t>cin</a:t>
            </a:r>
            <a:r>
              <a:rPr lang="en-US" dirty="0"/>
              <a:t> &gt;&gt; b;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5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cin</a:t>
            </a:r>
            <a:r>
              <a:rPr lang="en-US" dirty="0"/>
              <a:t> stops reading as soon as it finds any blank space character, so…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6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if wanting more than one string from the command line, use </a:t>
            </a:r>
            <a:r>
              <a:rPr lang="en-US" dirty="0" err="1"/>
              <a:t>getline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4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87CE-7F93-A443-848A-322A57DD85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94C4-D63C-C641-9595-9CD948BF9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DD6B6-4659-C446-A3E7-D2DB81D1C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23D38-1191-7748-8277-C1E7A680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4B4-56A7-9B40-841A-1CBE2926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5266-EB29-364F-B2F9-8F0EADB9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7ABB-6BDB-0946-9B91-808049C5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C1E29-2747-C741-96B4-046680DE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A757-4485-6D4E-BC69-3D71393F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94242-9486-8841-A07C-DEB69A6F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B84F-C1D5-224E-AD9F-73BFA7D9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E7367-BE86-504A-A1FB-7ACD0A1DC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F226C-2827-8C42-A1A9-3BDC1298A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712C-9D83-D345-A6E5-3F1519FD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5270-2ADD-7940-B6E4-FEF838A9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810F-E095-4D43-9A1A-A67443E2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3E1D-BDAA-4647-96F3-E0CB4E89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63C5-8FF8-3F4B-81C1-44277E14D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3C7C-3AB3-DB40-9097-FF454A3E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26A75-3B39-B243-A832-B88AA3B6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F98E2-3B36-3342-A0DD-D85AA40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991F-654F-D948-9FF3-7E71606A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A6458-1F05-A040-ADD1-625323FA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2F9ED-1A9C-804C-AA1F-1D6595A4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36847-BE40-8241-A18E-26D0E1E8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62A53-1D58-DC4C-BE14-ADF2CFB9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1ED7-DB0D-1743-9D5F-44994622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6DA7-4D19-BD4B-A164-7F46A002B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8E3DA-F18B-884D-9B9B-47AF51141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8F9D1-3244-834F-B086-C965E266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FC85A-C02E-B240-8812-54D52115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43CC-21CF-F54A-A283-6E49089D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32E0-B880-964D-A1B7-CB618E08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2445-86AE-1B4E-A29A-B99B611A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AC26-53C7-ED4C-BD9B-C00D8CDB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9F638-4C54-4745-925D-8E7C7513B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BEED9-1B43-D642-B662-9948C84F2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199FB-8D2E-AC47-B1BE-DA327EAD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1B330-D9DF-4340-B284-EBCC4056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344A8-5A9D-5043-84F7-765C4D54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DC49-0BE5-CB49-B566-1B4E788C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4C2CE-AC0D-A241-BE84-6C336F57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0EDBF-8B81-2947-97CC-259C5C0F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1A2AC-1648-FB4C-A93E-66114A13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35EED-D8A9-5C4E-B8AE-B9EBE622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E1BAB-64BE-B64E-87A4-71E0A5B8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92442-1098-D14E-AFAC-9F876A79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22D4-3845-A848-8405-3372CD9D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F2CB-05D8-A94B-B204-C17C8607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34C4C-1D2C-C847-B185-CFE5CDE2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B446D-285D-5D4F-8501-528293E4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E76EF-ADD9-F449-902D-D732087A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13713-08C8-9F44-BAA9-5AC55DB4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0B19-DC07-1A48-A351-4D022A50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A2E82-95C3-1944-87E3-65D50370D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46376-5FC5-C64B-8B53-72BFA2D0D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730B2-744B-5E44-B035-0CBDDE67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7A246-F8B6-C748-9F3E-AB658ED0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21105-7E94-2F4C-BF6D-CA414FB3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859F5-BF8E-1448-85D0-CBA0D2B1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B01DF-52B3-1D4F-B77B-B4F69A9A5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A67C-6F96-7E45-A454-97AAC3452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386C-6871-6541-A868-2D210D138B0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6AF28-BE01-FD4C-9170-8B2FCC4E5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A6E17-3600-8E4B-971D-C4ED6363F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90B6-3DF2-3348-B4F8-290422C8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D3027-1C0E-914D-B66A-BCF375286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955"/>
            <a:ext cx="9144000" cy="2387600"/>
          </a:xfrm>
        </p:spPr>
        <p:txBody>
          <a:bodyPr/>
          <a:lstStyle/>
          <a:p>
            <a:r>
              <a:rPr lang="en-US" dirty="0"/>
              <a:t>Intro to C++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89702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294707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Range-Based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7" y="1154533"/>
            <a:ext cx="11239156" cy="5229014"/>
          </a:xfrm>
        </p:spPr>
        <p:txBody>
          <a:bodyPr>
            <a:normAutofit/>
          </a:bodyPr>
          <a:lstStyle/>
          <a:p>
            <a:r>
              <a:rPr lang="en-US" dirty="0"/>
              <a:t>Introduced in C++11</a:t>
            </a:r>
          </a:p>
          <a:p>
            <a:r>
              <a:rPr lang="en-US" dirty="0"/>
              <a:t>Iterates once for each element in an array</a:t>
            </a:r>
          </a:p>
          <a:p>
            <a:r>
              <a:rPr lang="en-US" dirty="0"/>
              <a:t>Each time the loop iterates, it copies an element from the array to a variable.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rangeVariable:array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219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294707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Range-Based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7" y="1154533"/>
            <a:ext cx="6627399" cy="4192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[5] = {0, 1, 2, 3, 4};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for(auto 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if(x != 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", 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8A1E3-9497-054E-B268-070923170DB9}"/>
              </a:ext>
            </a:extLst>
          </p:cNvPr>
          <p:cNvSpPr txBox="1"/>
          <p:nvPr/>
        </p:nvSpPr>
        <p:spPr>
          <a:xfrm>
            <a:off x="7227748" y="2321004"/>
            <a:ext cx="3904078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0, 1, 2, 3, 4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6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652516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Auto &amp; Range-Based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6" y="2206487"/>
            <a:ext cx="9708530" cy="3318872"/>
          </a:xfrm>
        </p:spPr>
        <p:txBody>
          <a:bodyPr>
            <a:normAutofit/>
          </a:bodyPr>
          <a:lstStyle/>
          <a:p>
            <a:r>
              <a:rPr lang="en-US" dirty="0"/>
              <a:t>On our system, must compile using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dirty="0"/>
              <a:t>  flag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e" dirty="0"/>
              <a:t>   </a:t>
            </a:r>
            <a:r>
              <a:rPr lang="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de" dirty="0">
                <a:latin typeface="Courier New" panose="02070309020205020404" pitchFamily="49" charset="0"/>
                <a:cs typeface="Courier New" panose="02070309020205020404" pitchFamily="49" charset="0"/>
              </a:rPr>
              <a:t>++ -</a:t>
            </a:r>
            <a:r>
              <a:rPr lang="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e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de" dirty="0">
                <a:latin typeface="Courier New" panose="02070309020205020404" pitchFamily="49" charset="0"/>
                <a:cs typeface="Courier New" panose="02070309020205020404" pitchFamily="49" charset="0"/>
              </a:rPr>
              <a:t>11 –Wall prog1.cpp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55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5A1-DC1B-814B-8C69-AA984B54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Stream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C8D2-0376-D04F-838C-5C76EB07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 lvl="1"/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3600" dirty="0"/>
              <a:t> (</a:t>
            </a:r>
            <a:r>
              <a:rPr lang="en-US" sz="3600" dirty="0" err="1"/>
              <a:t>stdout</a:t>
            </a:r>
            <a:r>
              <a:rPr lang="en-US" sz="3600" dirty="0"/>
              <a:t>)</a:t>
            </a:r>
          </a:p>
          <a:p>
            <a:pPr lvl="1"/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3600" dirty="0"/>
              <a:t> (stdin)</a:t>
            </a:r>
          </a:p>
          <a:p>
            <a:pPr lvl="1"/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3600" dirty="0"/>
              <a:t> (stderr)</a:t>
            </a:r>
          </a:p>
          <a:p>
            <a:pPr lvl="1"/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clog</a:t>
            </a:r>
            <a:r>
              <a:rPr lang="en-US" sz="3600" dirty="0"/>
              <a:t> (stderr)</a:t>
            </a:r>
          </a:p>
          <a:p>
            <a:endParaRPr lang="en-US" sz="36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5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C00-F25D-0843-8EA2-0CAF09F6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5" y="500062"/>
            <a:ext cx="10515600" cy="1325563"/>
          </a:xfrm>
        </p:spPr>
        <p:txBody>
          <a:bodyPr/>
          <a:lstStyle/>
          <a:p>
            <a:r>
              <a:rPr lang="en-US" dirty="0" err="1"/>
              <a:t>cout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EB6-6E84-1144-9F2B-60508C0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/>
              <a:t>uses the insertion operator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“Hello, I am “ &lt;&lt; age &lt;&lt; “ years old and my name is “ 	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&lt;&lt; name;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“This is a sentence.”;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“This is another sentence.”;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9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C00-F25D-0843-8EA2-0CAF09F6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cout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EB6-6E84-1144-9F2B-60508C0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5625"/>
            <a:ext cx="11734799" cy="48303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  cout &lt;&lt; “This is a sentence.” &lt;&lt; endl;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  cout &lt;&lt; “This is another sentence.”;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  cout &lt;&lt; “This is a sentence. \n”;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  cout &lt;&lt; “This is another sentence.”;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  cout &lt;&lt; “This is a sentence.” &lt;&lt; endl &lt;&lt; “This is another sentence.”;</a:t>
            </a:r>
          </a:p>
          <a:p>
            <a:pPr marL="0" indent="0">
              <a:buNone/>
            </a:pPr>
            <a:endParaRPr 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/>
              <a:t>NOTE: 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endl; </a:t>
            </a:r>
            <a:r>
              <a:rPr lang="en-US" sz="2400"/>
              <a:t>forces anything left in a buffer to be flushed from the stream; for more info on stream buffering, see:   </a:t>
            </a:r>
          </a:p>
          <a:p>
            <a:pPr marL="0" indent="0">
              <a:buNone/>
            </a:pPr>
            <a:r>
              <a:rPr lang="en-US" sz="2400"/>
              <a:t>http://www.gnu.org/software/libc/manual/html_node/Stream-Buffering.html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0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C00-F25D-0843-8EA2-0CAF09F6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cout</a:t>
            </a:r>
            <a:r>
              <a:rPr lang="en-US" dirty="0"/>
              <a:t> – formatting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EB6-6E84-1144-9F2B-60508C0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5625"/>
            <a:ext cx="11734799" cy="48303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BEDA16D-93FD-5D48-B1FC-AB7C9286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493542"/>
            <a:ext cx="9856304" cy="51378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4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706-A397-C046-AE4F-E38DF053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7"/>
            <a:ext cx="10515600" cy="1325563"/>
          </a:xfrm>
        </p:spPr>
        <p:txBody>
          <a:bodyPr/>
          <a:lstStyle/>
          <a:p>
            <a:r>
              <a:rPr lang="en-US" dirty="0"/>
              <a:t>Formatted output with </a:t>
            </a:r>
            <a:r>
              <a:rPr lang="en-US" dirty="0" err="1"/>
              <a:t>setw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6E-F3FF-6A49-A602-84D63FFD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1485900"/>
            <a:ext cx="8409214" cy="5211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num1 = 2897,  num2 = 5,      num3 = 837,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  num4 = 34,    num5 = 7,      num6 = 1623,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  num7 = 390,   num8 = 3546,   num9 = 12;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"unformatted output:"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num1 &lt;&lt; " " &lt;&lt; num2 &lt;&lt; " " &lt;&lt; num3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num4 &lt;&lt; " " &lt;&lt; num5 &lt;&lt; " " &lt;&lt; num6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num7 &lt;&lt; " " &lt;&lt; num8 &lt;&lt; " " &lt;&lt; num9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"formatted output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(6), right justified:”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num1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num2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num4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num5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num7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num8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num9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9A67-F16F-154E-B8A8-AFCD75F26115}"/>
              </a:ext>
            </a:extLst>
          </p:cNvPr>
          <p:cNvSpPr txBox="1"/>
          <p:nvPr/>
        </p:nvSpPr>
        <p:spPr>
          <a:xfrm>
            <a:off x="8311244" y="1649185"/>
            <a:ext cx="3684812" cy="280076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unformatted output: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2897 5 837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34 7 1623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390 3546 12</a:t>
            </a:r>
          </a:p>
          <a:p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formatted output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(6), right justified: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2897     5   837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  34     7  1623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 390  3546    12</a:t>
            </a:r>
          </a:p>
        </p:txBody>
      </p:sp>
    </p:spTree>
    <p:extLst>
      <p:ext uri="{BB962C8B-B14F-4D97-AF65-F5344CB8AC3E}">
        <p14:creationId xmlns:p14="http://schemas.microsoft.com/office/powerpoint/2010/main" val="14665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706-A397-C046-AE4F-E38DF053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8"/>
            <a:ext cx="10515600" cy="1015320"/>
          </a:xfrm>
        </p:spPr>
        <p:txBody>
          <a:bodyPr/>
          <a:lstStyle/>
          <a:p>
            <a:r>
              <a:rPr lang="en-US" dirty="0"/>
              <a:t>Formatted output with </a:t>
            </a:r>
            <a:r>
              <a:rPr lang="en-US" dirty="0" err="1"/>
              <a:t>setprecision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6E-F3FF-6A49-A602-84D63FFD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061356"/>
            <a:ext cx="6814458" cy="56363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 num1 = 132.364, num2 = 26.91;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 quotient = num1 / num2;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no precision set, default is 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 precision set; default is 6"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quotient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(5)"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(5) &lt;&lt; quotient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"seeing that it is still 5"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&lt;&lt; quotient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(6), back to default"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quotient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9A67-F16F-154E-B8A8-AFCD75F26115}"/>
              </a:ext>
            </a:extLst>
          </p:cNvPr>
          <p:cNvSpPr txBox="1"/>
          <p:nvPr/>
        </p:nvSpPr>
        <p:spPr>
          <a:xfrm>
            <a:off x="7581901" y="1536003"/>
            <a:ext cx="4174670" cy="38164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no precision set, default is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4.91877</a:t>
            </a:r>
          </a:p>
          <a:p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4.9188</a:t>
            </a:r>
          </a:p>
          <a:p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seeing that it is still 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4.9188</a:t>
            </a:r>
          </a:p>
          <a:p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(6), back to default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4.91877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6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706-A397-C046-AE4F-E38DF053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8"/>
            <a:ext cx="10515600" cy="1015320"/>
          </a:xfrm>
        </p:spPr>
        <p:txBody>
          <a:bodyPr/>
          <a:lstStyle/>
          <a:p>
            <a:r>
              <a:rPr lang="en-US" dirty="0"/>
              <a:t>Formatted output with </a:t>
            </a:r>
            <a:r>
              <a:rPr lang="en-US" dirty="0" err="1"/>
              <a:t>setprecision</a:t>
            </a:r>
            <a:r>
              <a:rPr lang="en-US" dirty="0"/>
              <a:t>() &amp; fixed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6E-F3FF-6A49-A602-84D63FFD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061356"/>
            <a:ext cx="6814458" cy="563630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double num1 = 132.364, num2 = 26.91;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double quotient = num1 / num2;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"no precision set, default is 6”;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"precision set to 4, 3, 2, and 1"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(4) 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(3) 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(2) 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(1) 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(6), back to default"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(4) without fixed "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(4) 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(4) with fixed"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fixed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(4) &lt;&lt; quotient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9A67-F16F-154E-B8A8-AFCD75F26115}"/>
              </a:ext>
            </a:extLst>
          </p:cNvPr>
          <p:cNvSpPr txBox="1"/>
          <p:nvPr/>
        </p:nvSpPr>
        <p:spPr>
          <a:xfrm>
            <a:off x="7483931" y="1175658"/>
            <a:ext cx="4272640" cy="455509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no precision set, default is 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4.91877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precision set to 4, 3, 2, and 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(6), back to default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4.91877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(4) without fixed 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4.919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(4) with fixed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4.9188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7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B7EB-1CC6-2A41-85C3-D0E9A8C2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877"/>
            <a:ext cx="10515600" cy="513345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Extensions to C</a:t>
            </a:r>
          </a:p>
          <a:p>
            <a:pPr marL="0" indent="0" algn="ctr">
              <a:buNone/>
            </a:pPr>
            <a:r>
              <a:rPr lang="en-US" dirty="0"/>
              <a:t>Data Types</a:t>
            </a:r>
          </a:p>
          <a:p>
            <a:pPr marL="0" indent="0" algn="ctr">
              <a:buNone/>
            </a:pPr>
            <a:r>
              <a:rPr lang="en-US" dirty="0"/>
              <a:t>I/O in C++</a:t>
            </a:r>
          </a:p>
          <a:p>
            <a:pPr marL="0" indent="0" algn="ctr">
              <a:buNone/>
            </a:pPr>
            <a:r>
              <a:rPr lang="en-US" dirty="0"/>
              <a:t>Typecasting</a:t>
            </a:r>
          </a:p>
        </p:txBody>
      </p:sp>
    </p:spTree>
    <p:extLst>
      <p:ext uri="{BB962C8B-B14F-4D97-AF65-F5344CB8AC3E}">
        <p14:creationId xmlns:p14="http://schemas.microsoft.com/office/powerpoint/2010/main" val="362788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706-A397-C046-AE4F-E38DF053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8"/>
            <a:ext cx="10515600" cy="1015320"/>
          </a:xfrm>
        </p:spPr>
        <p:txBody>
          <a:bodyPr/>
          <a:lstStyle/>
          <a:p>
            <a:r>
              <a:rPr lang="en-US" dirty="0"/>
              <a:t>Formatted output with </a:t>
            </a:r>
            <a:r>
              <a:rPr lang="en-US" dirty="0" err="1"/>
              <a:t>setprecision</a:t>
            </a:r>
            <a:r>
              <a:rPr lang="en-US" dirty="0"/>
              <a:t>() &amp; fixed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6E-F3FF-6A49-A602-84D63FFD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534885"/>
            <a:ext cx="6814458" cy="44413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 num1 = 132.364, num2 = 26.91;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 quotient = num1 / num2;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(6), back to default";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notice fixed is still set"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quotient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9A67-F16F-154E-B8A8-AFCD75F26115}"/>
              </a:ext>
            </a:extLst>
          </p:cNvPr>
          <p:cNvSpPr txBox="1"/>
          <p:nvPr/>
        </p:nvSpPr>
        <p:spPr>
          <a:xfrm>
            <a:off x="7249887" y="2465615"/>
            <a:ext cx="4272640" cy="11079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(6), back to default notice fixed is still set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4.918766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46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706-A397-C046-AE4F-E38DF053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8"/>
            <a:ext cx="10515600" cy="1015320"/>
          </a:xfrm>
        </p:spPr>
        <p:txBody>
          <a:bodyPr/>
          <a:lstStyle/>
          <a:p>
            <a:r>
              <a:rPr lang="en-US" dirty="0"/>
              <a:t>Formatted output with </a:t>
            </a:r>
            <a:r>
              <a:rPr lang="en-US" dirty="0" err="1"/>
              <a:t>showpoint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6E-F3FF-6A49-A602-84D63FFD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" y="1175658"/>
            <a:ext cx="10031185" cy="29717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 num1 = 132.0; 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"num1 is: " &lt;&lt; num1;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"num1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is: 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num1;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"num1 without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is: " &lt;&lt; num1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"notice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still set";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"num1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is: "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num1;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9A67-F16F-154E-B8A8-AFCD75F26115}"/>
              </a:ext>
            </a:extLst>
          </p:cNvPr>
          <p:cNvSpPr txBox="1"/>
          <p:nvPr/>
        </p:nvSpPr>
        <p:spPr>
          <a:xfrm>
            <a:off x="435428" y="4147457"/>
            <a:ext cx="5660572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num1 is: 132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num1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is: 132.000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num1 without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is: 132.000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notice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still set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num1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noshowpoint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is: 132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5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C00-F25D-0843-8EA2-0CAF09F6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EB6-6E84-1144-9F2B-60508C0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5625"/>
            <a:ext cx="117347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/>
              <a:t>uses the extraction operator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age;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age;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a &gt;&gt; b;    </a:t>
            </a:r>
          </a:p>
        </p:txBody>
      </p:sp>
    </p:spTree>
    <p:extLst>
      <p:ext uri="{BB962C8B-B14F-4D97-AF65-F5344CB8AC3E}">
        <p14:creationId xmlns:p14="http://schemas.microsoft.com/office/powerpoint/2010/main" val="1148337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C00-F25D-0843-8EA2-0CAF09F6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EB6-6E84-1144-9F2B-60508C0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36914"/>
            <a:ext cx="11734799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“What is your name?”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name;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58096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C00-F25D-0843-8EA2-0CAF09F6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EB6-6E84-1144-9F2B-60508C0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36914"/>
            <a:ext cx="11734799" cy="52686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#include &lt;iostream&gt;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#include &lt;string&gt;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using namespace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main( void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“What is your full name?” &lt;&lt;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name );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“Hello “ &lt;&lt; name &lt;&lt; “.\n”;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132210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C00-F25D-0843-8EA2-0CAF09F6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cerr</a:t>
            </a:r>
            <a:r>
              <a:rPr lang="en-US" dirty="0"/>
              <a:t> and clog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EB6-6E84-1144-9F2B-60508C0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36914"/>
            <a:ext cx="11734799" cy="526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3E4D67-4D30-EC49-840A-F67035B8CC0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cerr</a:t>
            </a:r>
            <a:r>
              <a:rPr lang="en-US" dirty="0"/>
              <a:t> writes </a:t>
            </a:r>
            <a:r>
              <a:rPr lang="en-US" i="1" dirty="0"/>
              <a:t>unbuffered</a:t>
            </a:r>
            <a:r>
              <a:rPr lang="en-US" dirty="0"/>
              <a:t> output to </a:t>
            </a:r>
            <a:r>
              <a:rPr lang="en-US" dirty="0" err="1"/>
              <a:t>stdout</a:t>
            </a:r>
            <a:r>
              <a:rPr lang="en-US" dirty="0"/>
              <a:t> (unbuffered are written as soon as the characters are encountered) </a:t>
            </a:r>
          </a:p>
          <a:p>
            <a:endParaRPr lang="en-US" dirty="0"/>
          </a:p>
          <a:p>
            <a:r>
              <a:rPr lang="en-US" dirty="0"/>
              <a:t>clog write uses </a:t>
            </a:r>
            <a:r>
              <a:rPr lang="en-US" i="1" dirty="0"/>
              <a:t>buffered</a:t>
            </a:r>
            <a:r>
              <a:rPr lang="en-US" dirty="0"/>
              <a:t> output (buffered streams are written only when the buffer is filled, or as with line buffered streams, as soon as the newline character is encountered)</a:t>
            </a:r>
          </a:p>
        </p:txBody>
      </p:sp>
    </p:spTree>
    <p:extLst>
      <p:ext uri="{BB962C8B-B14F-4D97-AF65-F5344CB8AC3E}">
        <p14:creationId xmlns:p14="http://schemas.microsoft.com/office/powerpoint/2010/main" val="223037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5ADC-0302-6D49-8EEE-40962C74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18255"/>
            <a:ext cx="11251490" cy="1325563"/>
          </a:xfrm>
        </p:spPr>
        <p:txBody>
          <a:bodyPr/>
          <a:lstStyle/>
          <a:p>
            <a:r>
              <a:rPr lang="en-US" dirty="0"/>
              <a:t>Typecasting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7A0C-2C82-D540-ABAA-16EB201C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8" y="1469609"/>
            <a:ext cx="6130637" cy="4745492"/>
          </a:xfrm>
        </p:spPr>
        <p:txBody>
          <a:bodyPr>
            <a:normAutofit/>
          </a:bodyPr>
          <a:lstStyle/>
          <a:p>
            <a:pPr marL="0" indent="0" defTabSz="473201">
              <a:spcBef>
                <a:spcPts val="3000"/>
              </a:spcBef>
              <a:buSzTx/>
              <a:buNone/>
              <a:defRPr sz="226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C - style type casting</a:t>
            </a:r>
          </a:p>
          <a:p>
            <a:pPr marL="0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3.7;</a:t>
            </a:r>
          </a:p>
          <a:p>
            <a:pPr marL="0" lvl="4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defTabSz="473201">
              <a:spcBef>
                <a:spcPts val="0"/>
              </a:spcBef>
              <a:buSzTx/>
              <a:buNone/>
              <a:defRPr sz="2268" b="1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0" indent="0" defTabSz="473201">
              <a:spcBef>
                <a:spcPts val="0"/>
              </a:spcBef>
              <a:buSzTx/>
              <a:buNone/>
              <a:defRPr sz="2268" b="1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0" indent="0" defTabSz="473201">
              <a:spcBef>
                <a:spcPts val="0"/>
              </a:spcBef>
              <a:buSzTx/>
              <a:buNone/>
              <a:defRPr sz="226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C++ - style type casting</a:t>
            </a:r>
          </a:p>
          <a:p>
            <a:pPr marL="0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defTabSz="473201">
              <a:spcBef>
                <a:spcPts val="0"/>
              </a:spcBef>
              <a:buSzTx/>
              <a:buNone/>
              <a:defRPr sz="2268" b="1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0" indent="0" defTabSz="473201">
              <a:spcBef>
                <a:spcPts val="0"/>
              </a:spcBef>
              <a:buSzTx/>
              <a:buNone/>
              <a:defRPr sz="2268" b="1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0" indent="0" defTabSz="473201">
              <a:spcBef>
                <a:spcPts val="0"/>
              </a:spcBef>
              <a:buSzTx/>
              <a:buNone/>
              <a:defRPr sz="226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Pre-standard C++ style type casting</a:t>
            </a:r>
          </a:p>
          <a:p>
            <a:pPr marL="0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473201">
              <a:lnSpc>
                <a:spcPct val="100000"/>
              </a:lnSpc>
              <a:spcBef>
                <a:spcPts val="0"/>
              </a:spcBef>
              <a:buSzTx/>
              <a:buNone/>
              <a:defRPr sz="2268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he static_cast form is the ANSI…">
            <a:extLst>
              <a:ext uri="{FF2B5EF4-FFF2-40B4-BE49-F238E27FC236}">
                <a16:creationId xmlns:a16="http://schemas.microsoft.com/office/drawing/2014/main" id="{602C5841-71CE-D949-A9DC-B93843B2D84C}"/>
              </a:ext>
            </a:extLst>
          </p:cNvPr>
          <p:cNvSpPr txBox="1"/>
          <p:nvPr/>
        </p:nvSpPr>
        <p:spPr>
          <a:xfrm>
            <a:off x="6637926" y="2787914"/>
            <a:ext cx="5354782" cy="3149601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500"/>
            </a:pPr>
            <a:r>
              <a:rPr dirty="0"/>
              <a:t>The</a:t>
            </a:r>
            <a:r>
              <a:rPr lang="en-US" dirty="0"/>
              <a:t> </a:t>
            </a:r>
            <a:r>
              <a:rPr dirty="0"/>
              <a:t> </a:t>
            </a:r>
            <a:r>
              <a:rPr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dirty="0"/>
              <a:t> </a:t>
            </a:r>
            <a:r>
              <a:rPr lang="en-US" dirty="0"/>
              <a:t> </a:t>
            </a:r>
            <a:r>
              <a:rPr dirty="0"/>
              <a:t>form is the ANSI</a:t>
            </a:r>
          </a:p>
          <a:p>
            <a:pPr algn="l">
              <a:defRPr sz="2500"/>
            </a:pPr>
            <a:r>
              <a:rPr dirty="0"/>
              <a:t>(American National Standard Institute)</a:t>
            </a:r>
          </a:p>
          <a:p>
            <a:pPr algn="l">
              <a:defRPr sz="2500"/>
            </a:pPr>
            <a:r>
              <a:rPr dirty="0"/>
              <a:t>standard now. However, you may see</a:t>
            </a:r>
          </a:p>
          <a:p>
            <a:pPr algn="l">
              <a:defRPr sz="2500"/>
            </a:pPr>
            <a:r>
              <a:rPr dirty="0"/>
              <a:t>C-style or pre-standard style being used</a:t>
            </a:r>
          </a:p>
          <a:p>
            <a:pPr algn="l">
              <a:defRPr sz="2500"/>
            </a:pPr>
            <a:r>
              <a:rPr dirty="0"/>
              <a:t>in old code.</a:t>
            </a:r>
          </a:p>
          <a:p>
            <a:pPr algn="l">
              <a:defRPr sz="2500"/>
            </a:pPr>
            <a:endParaRPr dirty="0"/>
          </a:p>
          <a:p>
            <a:pPr algn="l">
              <a:defRPr sz="2500"/>
            </a:pPr>
            <a:r>
              <a:rPr dirty="0"/>
              <a:t>For this class we will use the C++ style </a:t>
            </a:r>
          </a:p>
          <a:p>
            <a:pPr algn="l">
              <a:defRPr sz="2500"/>
            </a:pPr>
            <a:r>
              <a:rPr dirty="0"/>
              <a:t>type casting.</a:t>
            </a:r>
          </a:p>
        </p:txBody>
      </p:sp>
    </p:spTree>
    <p:extLst>
      <p:ext uri="{BB962C8B-B14F-4D97-AF65-F5344CB8AC3E}">
        <p14:creationId xmlns:p14="http://schemas.microsoft.com/office/powerpoint/2010/main" val="215137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BDD3-11C9-DE4E-8E15-1E5EB42A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43"/>
            <a:ext cx="10515600" cy="1014224"/>
          </a:xfrm>
        </p:spPr>
        <p:txBody>
          <a:bodyPr/>
          <a:lstStyle/>
          <a:p>
            <a:r>
              <a:rPr lang="en-US" dirty="0"/>
              <a:t>Extensions to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CA65-F40C-6948-9E5C-E91B9C6C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49"/>
            <a:ext cx="10515600" cy="517643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much </a:t>
            </a:r>
            <a:r>
              <a:rPr lang="en-US" i="1" dirty="0">
                <a:solidFill>
                  <a:schemeClr val="accent1"/>
                </a:solidFill>
              </a:rPr>
              <a:t>stronger type checking</a:t>
            </a:r>
            <a:r>
              <a:rPr lang="en-US" i="1" dirty="0"/>
              <a:t>; </a:t>
            </a:r>
            <a:r>
              <a:rPr lang="en-US" dirty="0"/>
              <a:t>missing casts that produce warnings in C produce errors in C++</a:t>
            </a:r>
          </a:p>
          <a:p>
            <a:pPr lvl="0"/>
            <a:r>
              <a:rPr lang="en-US" dirty="0"/>
              <a:t>the introduction of </a:t>
            </a:r>
            <a:r>
              <a:rPr lang="en-US" i="1" dirty="0">
                <a:solidFill>
                  <a:schemeClr val="accent1"/>
                </a:solidFill>
              </a:rPr>
              <a:t>true O-O classes 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US" dirty="0"/>
              <a:t>a </a:t>
            </a:r>
            <a:r>
              <a:rPr lang="en-US" i="1" dirty="0">
                <a:solidFill>
                  <a:schemeClr val="accent1"/>
                </a:solidFill>
              </a:rPr>
              <a:t>formal inheritance mechanism </a:t>
            </a:r>
            <a:r>
              <a:rPr lang="en-US" dirty="0"/>
              <a:t>in which derived classes can specialize parent classes</a:t>
            </a:r>
          </a:p>
          <a:p>
            <a:pPr lvl="0"/>
            <a:r>
              <a:rPr lang="en-US" dirty="0"/>
              <a:t>formal support for </a:t>
            </a:r>
            <a:r>
              <a:rPr lang="en-US" i="1" dirty="0">
                <a:solidFill>
                  <a:schemeClr val="accent1"/>
                </a:solidFill>
              </a:rPr>
              <a:t>polymorphic behavior </a:t>
            </a:r>
            <a:r>
              <a:rPr lang="en-US" dirty="0"/>
              <a:t>in which a derived class may override a base class method simply by providing a method of the same name</a:t>
            </a:r>
          </a:p>
          <a:p>
            <a:pPr lvl="0"/>
            <a:r>
              <a:rPr lang="en-US" dirty="0"/>
              <a:t>support for </a:t>
            </a:r>
            <a:r>
              <a:rPr lang="en-US" i="1" dirty="0">
                <a:solidFill>
                  <a:schemeClr val="accent1"/>
                </a:solidFill>
              </a:rPr>
              <a:t>function overloading </a:t>
            </a:r>
            <a:r>
              <a:rPr lang="en-US" dirty="0"/>
              <a:t>in which there may be different implementations with a single function name </a:t>
            </a:r>
          </a:p>
          <a:p>
            <a:pPr lvl="0"/>
            <a:r>
              <a:rPr lang="en-US" dirty="0"/>
              <a:t>an </a:t>
            </a:r>
            <a:r>
              <a:rPr lang="en-US" i="1" dirty="0">
                <a:solidFill>
                  <a:schemeClr val="accent1"/>
                </a:solidFill>
              </a:rPr>
              <a:t>operator overloading mechanism </a:t>
            </a:r>
            <a:r>
              <a:rPr lang="en-US" dirty="0"/>
              <a:t>that is analogous to function overloading</a:t>
            </a:r>
          </a:p>
          <a:p>
            <a:pPr lvl="0"/>
            <a:r>
              <a:rPr lang="en-US" dirty="0"/>
              <a:t>the ability to pass parameters </a:t>
            </a:r>
            <a:r>
              <a:rPr lang="en-US" i="1" dirty="0">
                <a:solidFill>
                  <a:schemeClr val="accent1"/>
                </a:solidFill>
              </a:rPr>
              <a:t>by reference </a:t>
            </a:r>
            <a:r>
              <a:rPr lang="en-US" dirty="0"/>
              <a:t>in addition to the standard pass by value</a:t>
            </a:r>
            <a:r>
              <a:rPr lang="en-US" i="1" dirty="0"/>
              <a:t> </a:t>
            </a:r>
            <a:endParaRPr lang="en-US" dirty="0"/>
          </a:p>
          <a:p>
            <a:pPr lvl="0"/>
            <a:r>
              <a:rPr lang="en-US" dirty="0"/>
              <a:t>yet another </a:t>
            </a:r>
            <a:r>
              <a:rPr lang="en-US" i="1" dirty="0">
                <a:solidFill>
                  <a:schemeClr val="accent1"/>
                </a:solidFill>
              </a:rPr>
              <a:t>input/output library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that may be used in addition to standard and low level I/O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6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3797807" cy="4652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Most data types are the same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A screenshot of a video game&#13;&#10;&#13;&#10;Description automatically generated">
            <a:extLst>
              <a:ext uri="{FF2B5EF4-FFF2-40B4-BE49-F238E27FC236}">
                <a16:creationId xmlns:a16="http://schemas.microsoft.com/office/drawing/2014/main" id="{F9913E37-EA55-4745-BB64-51E5755D0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" r="4531" b="-3"/>
          <a:stretch/>
        </p:blipFill>
        <p:spPr>
          <a:xfrm>
            <a:off x="4565871" y="1524001"/>
            <a:ext cx="6787929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0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Data Types – long long since C++11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6" y="724620"/>
            <a:ext cx="11152517" cy="441672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checking;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miles;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long days;        // same as:  long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long long years;  // same as:  long long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checking = -20;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miles = 4276;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days = 192000;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years = 59LL;     // Some compilers may optimize this since 59 is a small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// number so if your want to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guarentee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it is 8 bytes,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// the size of a long long you should use LL after 59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// To make sure years is 8 bytes we can check it using the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 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"The size of years is: "&lt;&lt;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(years)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&lt;&lt; " bytes" &lt;&lt;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"We have made a long journey of " &lt;&lt; miles &lt;&lt; " miles.";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nOur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checking account balance is " &lt;&lt; checking;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nAbout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" &lt;&lt; days &lt;&lt; " days ago Columbus 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"stood on this spot.\n";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04C03-5AF1-914A-8623-86EE24773701}"/>
              </a:ext>
            </a:extLst>
          </p:cNvPr>
          <p:cNvSpPr txBox="1"/>
          <p:nvPr/>
        </p:nvSpPr>
        <p:spPr>
          <a:xfrm>
            <a:off x="389626" y="5141342"/>
            <a:ext cx="7960744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size of years is: 8 bytes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 have made a long journey of 4276 miles.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Our checking account balance is -20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About 192000 days ago Columbus stood on this spot.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3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294707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Data Types – floating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6" y="1154533"/>
            <a:ext cx="11152517" cy="52290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E62CD979-637E-5A47-9A2D-B33D08DA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91" y="2014359"/>
            <a:ext cx="6855618" cy="34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294707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Data Types – char and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7" y="1154533"/>
            <a:ext cx="9807922" cy="5229014"/>
          </a:xfrm>
        </p:spPr>
        <p:txBody>
          <a:bodyPr>
            <a:normAutofit/>
          </a:bodyPr>
          <a:lstStyle/>
          <a:p>
            <a:r>
              <a:rPr lang="en-US" dirty="0"/>
              <a:t>C++ char is same as C</a:t>
            </a:r>
          </a:p>
          <a:p>
            <a:r>
              <a:rPr lang="en-US" dirty="0"/>
              <a:t>strings in C are character arrays</a:t>
            </a:r>
          </a:p>
          <a:p>
            <a:r>
              <a:rPr lang="en-US" dirty="0"/>
              <a:t>In C++, there is a string class which allows us to create a variable of type string.  No longer need a character array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&lt;string&gt;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name;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“Cathy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Hochrine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11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294707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Data Types – auto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7" y="1154533"/>
            <a:ext cx="11239156" cy="5229014"/>
          </a:xfrm>
        </p:spPr>
        <p:txBody>
          <a:bodyPr>
            <a:normAutofit/>
          </a:bodyPr>
          <a:lstStyle/>
          <a:p>
            <a:r>
              <a:rPr lang="en-US" dirty="0"/>
              <a:t>C++ introduces an alternative way to define variables by using the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/>
              <a:t>  keyword and an initialization value.  The data type is determined by the initialization value.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 amount = 100;  // amount is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 letter = ‘A’;  // letter is a char type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456L; // a long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amount;  /* since amount is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so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     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*/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784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465A-CF22-B84F-B896-2045EE08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294707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Data Types – auto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AC8C-6BDD-C54A-B80F-9F6FB5F7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7" y="1154533"/>
            <a:ext cx="11239156" cy="1986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 test 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auto test2 = "Hello World";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test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test2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9822-A32A-3B45-A160-68C0539C95F6}"/>
              </a:ext>
            </a:extLst>
          </p:cNvPr>
          <p:cNvSpPr txBox="1"/>
          <p:nvPr/>
        </p:nvSpPr>
        <p:spPr>
          <a:xfrm>
            <a:off x="528774" y="3717236"/>
            <a:ext cx="7960744" cy="12311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1329</Words>
  <Application>Microsoft Macintosh PowerPoint</Application>
  <PresentationFormat>Widescreen</PresentationFormat>
  <Paragraphs>405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Helvetica</vt:lpstr>
      <vt:lpstr>Office Theme</vt:lpstr>
      <vt:lpstr>Intro to C++ Part 1</vt:lpstr>
      <vt:lpstr>PowerPoint Presentation</vt:lpstr>
      <vt:lpstr>Extensions to C</vt:lpstr>
      <vt:lpstr>Data Types</vt:lpstr>
      <vt:lpstr>Data Types – long long since C++11</vt:lpstr>
      <vt:lpstr>Data Types – floating point</vt:lpstr>
      <vt:lpstr>Data Types – char and string</vt:lpstr>
      <vt:lpstr>Data Types – auto</vt:lpstr>
      <vt:lpstr>Data Types – auto</vt:lpstr>
      <vt:lpstr>Range-Based for Loop</vt:lpstr>
      <vt:lpstr>Range-Based for Loop</vt:lpstr>
      <vt:lpstr>Auto &amp; Range-Based for Loop</vt:lpstr>
      <vt:lpstr>I/O Stream in C++</vt:lpstr>
      <vt:lpstr>cout</vt:lpstr>
      <vt:lpstr>cout</vt:lpstr>
      <vt:lpstr>cout – formatting output</vt:lpstr>
      <vt:lpstr>Formatted output with setw()</vt:lpstr>
      <vt:lpstr>Formatted output with setprecision()</vt:lpstr>
      <vt:lpstr>Formatted output with setprecision() &amp; fixed</vt:lpstr>
      <vt:lpstr>Formatted output with setprecision() &amp; fixed</vt:lpstr>
      <vt:lpstr>Formatted output with showpoint</vt:lpstr>
      <vt:lpstr>cin</vt:lpstr>
      <vt:lpstr>cin</vt:lpstr>
      <vt:lpstr>cin</vt:lpstr>
      <vt:lpstr>cerr and clog</vt:lpstr>
      <vt:lpstr>Typecasting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C++</dc:title>
  <dc:creator>Microsoft Office User</dc:creator>
  <cp:lastModifiedBy>Microsoft Office User</cp:lastModifiedBy>
  <cp:revision>6</cp:revision>
  <cp:lastPrinted>2019-02-08T18:07:58Z</cp:lastPrinted>
  <dcterms:created xsi:type="dcterms:W3CDTF">2019-02-08T16:46:17Z</dcterms:created>
  <dcterms:modified xsi:type="dcterms:W3CDTF">2019-02-11T17:35:11Z</dcterms:modified>
</cp:coreProperties>
</file>